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156" y="14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Kap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419479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D15E2-0DAE-496B-950C-3CCF4C72956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137C9-E725-4C61-ADB8-AD37729F1E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Group 88"/>
          <p:cNvGrpSpPr/>
          <p:nvPr/>
        </p:nvGrpSpPr>
        <p:grpSpPr>
          <a:xfrm>
            <a:off x="3619624" y="3733304"/>
            <a:ext cx="690076" cy="84138"/>
            <a:chOff x="3527883" y="2794129"/>
            <a:chExt cx="690076" cy="91149"/>
          </a:xfrm>
        </p:grpSpPr>
        <p:sp>
          <p:nvSpPr>
            <p:cNvPr id="144" name="Овал 291"/>
            <p:cNvSpPr/>
            <p:nvPr/>
          </p:nvSpPr>
          <p:spPr>
            <a:xfrm>
              <a:off x="3527883" y="2794129"/>
              <a:ext cx="90000" cy="900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45" name="Овал 292"/>
            <p:cNvSpPr/>
            <p:nvPr/>
          </p:nvSpPr>
          <p:spPr>
            <a:xfrm flipV="1">
              <a:off x="4127959" y="2795278"/>
              <a:ext cx="90000" cy="900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cxnSp>
          <p:nvCxnSpPr>
            <p:cNvPr id="146" name="Прямая соединительная линия 293"/>
            <p:cNvCxnSpPr>
              <a:stCxn id="144" idx="0"/>
              <a:endCxn id="145" idx="4"/>
            </p:cNvCxnSpPr>
            <p:nvPr/>
          </p:nvCxnSpPr>
          <p:spPr>
            <a:xfrm>
              <a:off x="3572883" y="2794129"/>
              <a:ext cx="600076" cy="114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Прямая соединительная линия 294"/>
            <p:cNvCxnSpPr>
              <a:stCxn id="144" idx="4"/>
              <a:endCxn id="145" idx="0"/>
            </p:cNvCxnSpPr>
            <p:nvPr/>
          </p:nvCxnSpPr>
          <p:spPr>
            <a:xfrm>
              <a:off x="3572883" y="2884129"/>
              <a:ext cx="600076" cy="114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3" name="Соединительная линия уступом 270"/>
          <p:cNvCxnSpPr/>
          <p:nvPr/>
        </p:nvCxnSpPr>
        <p:spPr>
          <a:xfrm>
            <a:off x="2276872" y="3491880"/>
            <a:ext cx="2147540" cy="660648"/>
          </a:xfrm>
          <a:prstGeom prst="bentConnector3">
            <a:avLst>
              <a:gd name="adj1" fmla="val 43569"/>
            </a:avLst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Соединительная линия уступом 140">
            <a:extLst>
              <a:ext uri="{FF2B5EF4-FFF2-40B4-BE49-F238E27FC236}">
                <a16:creationId xmlns="" xmlns:a16="http://schemas.microsoft.com/office/drawing/2014/main" id="{E7694328-E28E-A841-8461-A8BAD5FB5266}"/>
              </a:ext>
            </a:extLst>
          </p:cNvPr>
          <p:cNvCxnSpPr>
            <a:cxnSpLocks/>
          </p:cNvCxnSpPr>
          <p:nvPr/>
        </p:nvCxnSpPr>
        <p:spPr>
          <a:xfrm>
            <a:off x="235324" y="2176649"/>
            <a:ext cx="4201788" cy="1459247"/>
          </a:xfrm>
          <a:prstGeom prst="bentConnector3">
            <a:avLst>
              <a:gd name="adj1" fmla="val 76957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8" name="Рисунок 27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5110" y="2481486"/>
            <a:ext cx="933450" cy="413239"/>
          </a:xfrm>
          <a:prstGeom prst="rect">
            <a:avLst/>
          </a:prstGeom>
        </p:spPr>
      </p:pic>
      <p:cxnSp>
        <p:nvCxnSpPr>
          <p:cNvPr id="200" name="Соединительная линия уступом 270"/>
          <p:cNvCxnSpPr/>
          <p:nvPr/>
        </p:nvCxnSpPr>
        <p:spPr>
          <a:xfrm>
            <a:off x="2780928" y="2510758"/>
            <a:ext cx="1584176" cy="1341162"/>
          </a:xfrm>
          <a:prstGeom prst="bentConnector3">
            <a:avLst>
              <a:gd name="adj1" fmla="val 34969"/>
            </a:avLst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257"/>
          <p:cNvCxnSpPr/>
          <p:nvPr/>
        </p:nvCxnSpPr>
        <p:spPr>
          <a:xfrm flipH="1">
            <a:off x="2924944" y="4347468"/>
            <a:ext cx="1368152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оединительная линия уступом 273"/>
          <p:cNvCxnSpPr/>
          <p:nvPr/>
        </p:nvCxnSpPr>
        <p:spPr>
          <a:xfrm flipV="1">
            <a:off x="260648" y="2973582"/>
            <a:ext cx="4104457" cy="1382394"/>
          </a:xfrm>
          <a:prstGeom prst="bentConnector3">
            <a:avLst>
              <a:gd name="adj1" fmla="val 65162"/>
            </a:avLst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2" name="Рисунок 27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2736" y="3923928"/>
            <a:ext cx="933450" cy="413239"/>
          </a:xfrm>
          <a:prstGeom prst="rect">
            <a:avLst/>
          </a:prstGeom>
        </p:spPr>
      </p:pic>
      <p:pic>
        <p:nvPicPr>
          <p:cNvPr id="42" name="Рисунок 27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8622" y="3113501"/>
            <a:ext cx="933450" cy="413239"/>
          </a:xfrm>
          <a:prstGeom prst="rect">
            <a:avLst/>
          </a:prstGeom>
        </p:spPr>
      </p:pic>
      <p:cxnSp>
        <p:nvCxnSpPr>
          <p:cNvPr id="3" name="Straight Connector 276"/>
          <p:cNvCxnSpPr>
            <a:cxnSpLocks/>
          </p:cNvCxnSpPr>
          <p:nvPr/>
        </p:nvCxnSpPr>
        <p:spPr>
          <a:xfrm>
            <a:off x="216837" y="2171636"/>
            <a:ext cx="4250573" cy="6869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118"/>
          <p:cNvSpPr>
            <a:spLocks/>
          </p:cNvSpPr>
          <p:nvPr/>
        </p:nvSpPr>
        <p:spPr bwMode="auto">
          <a:xfrm>
            <a:off x="2492896" y="1115618"/>
            <a:ext cx="936104" cy="288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750"/>
              </a:lnSpc>
              <a:defRPr sz="1000"/>
            </a:pPr>
            <a:r>
              <a:rPr lang="uk-UA" sz="800" b="1" dirty="0" smtClean="0">
                <a:solidFill>
                  <a:srgbClr val="FFFFFF"/>
                </a:solidFill>
                <a:cs typeface="Times New Roman" panose="02020603050405020304" pitchFamily="18" charset="0"/>
              </a:rPr>
              <a:t>  Котельні,  </a:t>
            </a:r>
            <a:br>
              <a:rPr lang="uk-UA" sz="800" b="1" dirty="0" smtClean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uk-UA" sz="800" b="1" dirty="0" smtClean="0">
                <a:solidFill>
                  <a:srgbClr val="FFFFFF"/>
                </a:solidFill>
                <a:cs typeface="Times New Roman" panose="02020603050405020304" pitchFamily="18" charset="0"/>
              </a:rPr>
              <a:t> допоміжні цехи</a:t>
            </a:r>
            <a:endParaRPr lang="uk-UA" sz="8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AutoShape 40"/>
          <p:cNvSpPr>
            <a:spLocks/>
          </p:cNvSpPr>
          <p:nvPr/>
        </p:nvSpPr>
        <p:spPr bwMode="auto">
          <a:xfrm>
            <a:off x="3080359" y="1047002"/>
            <a:ext cx="103670" cy="70249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lIns="0" tIns="0" rIns="0" bIns="0" anchor="ctr" anchorCtr="0"/>
          <a:lstStyle/>
          <a:p>
            <a:endParaRPr lang="uk-UA" sz="8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AutoShape 41"/>
          <p:cNvSpPr>
            <a:spLocks/>
          </p:cNvSpPr>
          <p:nvPr/>
        </p:nvSpPr>
        <p:spPr bwMode="auto">
          <a:xfrm>
            <a:off x="2976688" y="1047002"/>
            <a:ext cx="103670" cy="70249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lIns="0" tIns="0" rIns="0" bIns="0" anchor="ctr" anchorCtr="0"/>
          <a:lstStyle/>
          <a:p>
            <a:endParaRPr lang="uk-UA" sz="8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AutoShape 42"/>
          <p:cNvSpPr>
            <a:spLocks/>
          </p:cNvSpPr>
          <p:nvPr/>
        </p:nvSpPr>
        <p:spPr bwMode="auto">
          <a:xfrm>
            <a:off x="2873020" y="1047002"/>
            <a:ext cx="103670" cy="70249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lIns="0" tIns="0" rIns="0" bIns="0" anchor="ctr" anchorCtr="0"/>
          <a:lstStyle/>
          <a:p>
            <a:endParaRPr lang="uk-UA" sz="8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AutoShape 43"/>
          <p:cNvSpPr>
            <a:spLocks/>
          </p:cNvSpPr>
          <p:nvPr/>
        </p:nvSpPr>
        <p:spPr bwMode="auto">
          <a:xfrm>
            <a:off x="2768587" y="1047002"/>
            <a:ext cx="103670" cy="70249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lIns="0" tIns="0" rIns="0" bIns="0" anchor="ctr" anchorCtr="0"/>
          <a:lstStyle/>
          <a:p>
            <a:endParaRPr lang="uk-UA" sz="8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AutoShape 44"/>
          <p:cNvSpPr>
            <a:spLocks/>
          </p:cNvSpPr>
          <p:nvPr/>
        </p:nvSpPr>
        <p:spPr bwMode="auto">
          <a:xfrm rot="10800000">
            <a:off x="2528071" y="859127"/>
            <a:ext cx="137846" cy="258124"/>
          </a:xfrm>
          <a:custGeom>
            <a:avLst/>
            <a:gdLst>
              <a:gd name="T0" fmla="*/ 127 w 21600"/>
              <a:gd name="T1" fmla="*/ 158 h 21600"/>
              <a:gd name="T2" fmla="*/ 73 w 21600"/>
              <a:gd name="T3" fmla="*/ 316 h 21600"/>
              <a:gd name="T4" fmla="*/ 18 w 21600"/>
              <a:gd name="T5" fmla="*/ 158 h 21600"/>
              <a:gd name="T6" fmla="*/ 7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69 w 21600"/>
              <a:gd name="T13" fmla="*/ 4511 h 21600"/>
              <a:gd name="T14" fmla="*/ 17131 w 21600"/>
              <a:gd name="T15" fmla="*/ 1708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lIns="0" tIns="0" rIns="0" bIns="0" anchor="ctr" anchorCtr="0"/>
          <a:lstStyle/>
          <a:p>
            <a:endParaRPr lang="uk-UA" sz="8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AutoShape 45"/>
          <p:cNvSpPr>
            <a:spLocks/>
          </p:cNvSpPr>
          <p:nvPr/>
        </p:nvSpPr>
        <p:spPr bwMode="auto">
          <a:xfrm>
            <a:off x="2747600" y="583866"/>
            <a:ext cx="820423" cy="261660"/>
          </a:xfrm>
          <a:prstGeom prst="cloudCallout">
            <a:avLst>
              <a:gd name="adj1" fmla="val -67213"/>
              <a:gd name="adj2" fmla="val 39153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75"/>
              </a:lnSpc>
              <a:defRPr sz="1000"/>
            </a:pPr>
            <a:endParaRPr lang="uk-UA" sz="800" b="1" dirty="0" smtClean="0">
              <a:solidFill>
                <a:prstClr val="black">
                  <a:lumMod val="75000"/>
                  <a:lumOff val="25000"/>
                </a:prstClr>
              </a:solidFill>
              <a:cs typeface="Times New Roman" panose="02020603050405020304" pitchFamily="18" charset="0"/>
            </a:endParaRPr>
          </a:p>
          <a:p>
            <a:pPr>
              <a:lnSpc>
                <a:spcPts val="675"/>
              </a:lnSpc>
              <a:defRPr sz="1000"/>
            </a:pPr>
            <a:r>
              <a:rPr lang="uk-UA" sz="8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Times New Roman" panose="02020603050405020304" pitchFamily="18" charset="0"/>
              </a:rPr>
              <a:t>CO2</a:t>
            </a:r>
          </a:p>
          <a:p>
            <a:pPr>
              <a:defRPr sz="1000"/>
            </a:pPr>
            <a:endParaRPr lang="uk-UA" sz="8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1530" y="1907704"/>
            <a:ext cx="670055" cy="12311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r>
              <a:rPr lang="uk-UA" sz="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Природний газ</a:t>
            </a:r>
            <a:endParaRPr lang="uk-UA" sz="8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783F2AB-A026-4D85-8B4F-B3407703869C}"/>
              </a:ext>
            </a:extLst>
          </p:cNvPr>
          <p:cNvSpPr txBox="1"/>
          <p:nvPr/>
        </p:nvSpPr>
        <p:spPr>
          <a:xfrm>
            <a:off x="476672" y="4067944"/>
            <a:ext cx="381515" cy="12311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r>
              <a:rPr lang="uk-UA" sz="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Бентоніт</a:t>
            </a:r>
            <a:endParaRPr lang="uk-UA" sz="8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3042BA0E-BFED-484F-8CEB-C1AE6D643862}"/>
              </a:ext>
            </a:extLst>
          </p:cNvPr>
          <p:cNvSpPr txBox="1"/>
          <p:nvPr/>
        </p:nvSpPr>
        <p:spPr>
          <a:xfrm>
            <a:off x="470322" y="3201814"/>
            <a:ext cx="322204" cy="12311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r"/>
            <a:r>
              <a:rPr lang="uk-UA" sz="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Вапняк</a:t>
            </a:r>
            <a:endParaRPr lang="uk-UA" sz="8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D10D785F-BE34-924F-B705-7AACA821440C}"/>
              </a:ext>
            </a:extLst>
          </p:cNvPr>
          <p:cNvSpPr txBox="1"/>
          <p:nvPr/>
        </p:nvSpPr>
        <p:spPr>
          <a:xfrm>
            <a:off x="777987" y="2525579"/>
            <a:ext cx="634789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uk-UA" sz="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Залізорудний </a:t>
            </a:r>
            <a:br>
              <a:rPr lang="uk-UA" sz="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</a:br>
            <a:r>
              <a:rPr lang="uk-UA" sz="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концентрат</a:t>
            </a:r>
            <a:endParaRPr lang="uk-UA" sz="8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30" name="Соединительная линия уступом 200"/>
          <p:cNvCxnSpPr/>
          <p:nvPr/>
        </p:nvCxnSpPr>
        <p:spPr>
          <a:xfrm rot="10800000" flipV="1">
            <a:off x="257033" y="1222553"/>
            <a:ext cx="2235865" cy="949185"/>
          </a:xfrm>
          <a:prstGeom prst="bentConnector3">
            <a:avLst>
              <a:gd name="adj1" fmla="val 30915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31">
            <a:extLst>
              <a:ext uri="{FF2B5EF4-FFF2-40B4-BE49-F238E27FC236}">
                <a16:creationId xmlns="" xmlns:a16="http://schemas.microsoft.com/office/drawing/2014/main" id="{C8A7067C-3B02-984B-A3DA-920AA4AB9B01}"/>
              </a:ext>
            </a:extLst>
          </p:cNvPr>
          <p:cNvCxnSpPr>
            <a:cxnSpLocks/>
          </p:cNvCxnSpPr>
          <p:nvPr/>
        </p:nvCxnSpPr>
        <p:spPr>
          <a:xfrm flipV="1">
            <a:off x="4987615" y="2577932"/>
            <a:ext cx="1753754" cy="19733"/>
          </a:xfrm>
          <a:prstGeom prst="line">
            <a:avLst/>
          </a:prstGeom>
          <a:ln w="28575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25F203E9-5A4D-614E-A99E-69E555670472}"/>
              </a:ext>
            </a:extLst>
          </p:cNvPr>
          <p:cNvSpPr txBox="1"/>
          <p:nvPr/>
        </p:nvSpPr>
        <p:spPr>
          <a:xfrm>
            <a:off x="5976405" y="2307323"/>
            <a:ext cx="431208" cy="12311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r"/>
            <a:r>
              <a:rPr lang="uk-UA" sz="800" b="1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Обкотиші</a:t>
            </a:r>
            <a:endParaRPr lang="uk-UA" sz="8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36" name="Isosceles Triangle 134"/>
          <p:cNvSpPr>
            <a:spLocks noChangeArrowheads="1"/>
          </p:cNvSpPr>
          <p:nvPr/>
        </p:nvSpPr>
        <p:spPr bwMode="auto">
          <a:xfrm flipV="1">
            <a:off x="4991768" y="2349945"/>
            <a:ext cx="351000" cy="24923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vert="horz"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313132">
                    <a:lumMod val="50000"/>
                  </a:srgbClr>
                </a:solidFill>
                <a:cs typeface="Times New Roman" panose="02020603050405020304" pitchFamily="18" charset="0"/>
              </a:rPr>
              <a:t>ТВП</a:t>
            </a:r>
            <a:endParaRPr lang="uk-UA" sz="800" b="1" dirty="0">
              <a:solidFill>
                <a:srgbClr val="313132">
                  <a:lumMod val="50000"/>
                </a:srgbClr>
              </a:solidFill>
              <a:cs typeface="Times New Roman" panose="02020603050405020304" pitchFamily="18" charset="0"/>
            </a:endParaRPr>
          </a:p>
        </p:txBody>
      </p:sp>
      <p:cxnSp>
        <p:nvCxnSpPr>
          <p:cNvPr id="37" name="Прямая соединительная линия 257"/>
          <p:cNvCxnSpPr/>
          <p:nvPr/>
        </p:nvCxnSpPr>
        <p:spPr>
          <a:xfrm flipH="1" flipV="1">
            <a:off x="229279" y="2502038"/>
            <a:ext cx="4140000" cy="1486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Соединительная линия уступом 270"/>
          <p:cNvCxnSpPr/>
          <p:nvPr/>
        </p:nvCxnSpPr>
        <p:spPr>
          <a:xfrm flipV="1">
            <a:off x="260648" y="2777340"/>
            <a:ext cx="4104457" cy="714540"/>
          </a:xfrm>
          <a:prstGeom prst="bent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Isosceles Triangle 134"/>
          <p:cNvSpPr>
            <a:spLocks noChangeArrowheads="1"/>
          </p:cNvSpPr>
          <p:nvPr/>
        </p:nvSpPr>
        <p:spPr bwMode="auto">
          <a:xfrm flipV="1">
            <a:off x="1277506" y="3001665"/>
            <a:ext cx="351000" cy="24923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vert="horz"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313132">
                    <a:lumMod val="50000"/>
                  </a:srgbClr>
                </a:solidFill>
                <a:cs typeface="Times New Roman" panose="02020603050405020304" pitchFamily="18" charset="0"/>
              </a:rPr>
              <a:t>ТВП</a:t>
            </a:r>
            <a:endParaRPr lang="uk-UA" sz="800" b="1" dirty="0">
              <a:solidFill>
                <a:srgbClr val="313132">
                  <a:lumMod val="50000"/>
                </a:srgbClr>
              </a:solidFill>
              <a:cs typeface="Times New Roman" panose="02020603050405020304" pitchFamily="18" charset="0"/>
            </a:endParaRPr>
          </a:p>
        </p:txBody>
      </p:sp>
      <p:sp>
        <p:nvSpPr>
          <p:cNvPr id="115" name="Oval 114"/>
          <p:cNvSpPr>
            <a:spLocks noChangeAspect="1"/>
          </p:cNvSpPr>
          <p:nvPr/>
        </p:nvSpPr>
        <p:spPr bwMode="auto">
          <a:xfrm>
            <a:off x="488588" y="3332108"/>
            <a:ext cx="288000" cy="288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prstClr val="white"/>
                </a:solidFill>
                <a:cs typeface="Arial"/>
              </a:rPr>
              <a:t>П02</a:t>
            </a:r>
            <a:endParaRPr lang="nn-NO" sz="800" dirty="0">
              <a:solidFill>
                <a:prstClr val="white"/>
              </a:solidFill>
            </a:endParaRPr>
          </a:p>
        </p:txBody>
      </p:sp>
      <p:sp>
        <p:nvSpPr>
          <p:cNvPr id="116" name="Oval 115"/>
          <p:cNvSpPr>
            <a:spLocks noChangeAspect="1"/>
          </p:cNvSpPr>
          <p:nvPr/>
        </p:nvSpPr>
        <p:spPr bwMode="auto">
          <a:xfrm>
            <a:off x="476672" y="4211960"/>
            <a:ext cx="288000" cy="288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prstClr val="white"/>
                </a:solidFill>
                <a:cs typeface="Arial"/>
              </a:rPr>
              <a:t>П03</a:t>
            </a:r>
            <a:endParaRPr lang="nn-NO" sz="800" dirty="0">
              <a:solidFill>
                <a:prstClr val="white"/>
              </a:solidFill>
            </a:endParaRPr>
          </a:p>
        </p:txBody>
      </p:sp>
      <p:sp>
        <p:nvSpPr>
          <p:cNvPr id="117" name="Oval 116"/>
          <p:cNvSpPr>
            <a:spLocks noChangeAspect="1"/>
          </p:cNvSpPr>
          <p:nvPr/>
        </p:nvSpPr>
        <p:spPr bwMode="auto">
          <a:xfrm>
            <a:off x="476672" y="2032114"/>
            <a:ext cx="288000" cy="288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prstClr val="white"/>
                </a:solidFill>
                <a:cs typeface="Arial"/>
              </a:rPr>
              <a:t>П01</a:t>
            </a:r>
            <a:endParaRPr lang="nn-NO" sz="800" dirty="0">
              <a:solidFill>
                <a:prstClr val="white"/>
              </a:solidFill>
            </a:endParaRPr>
          </a:p>
        </p:txBody>
      </p:sp>
      <p:grpSp>
        <p:nvGrpSpPr>
          <p:cNvPr id="29" name="Group 88"/>
          <p:cNvGrpSpPr/>
          <p:nvPr/>
        </p:nvGrpSpPr>
        <p:grpSpPr>
          <a:xfrm>
            <a:off x="5096739" y="2628011"/>
            <a:ext cx="690076" cy="84138"/>
            <a:chOff x="3527883" y="2794129"/>
            <a:chExt cx="690076" cy="91149"/>
          </a:xfrm>
        </p:grpSpPr>
        <p:sp>
          <p:nvSpPr>
            <p:cNvPr id="130" name="Овал 291"/>
            <p:cNvSpPr/>
            <p:nvPr/>
          </p:nvSpPr>
          <p:spPr>
            <a:xfrm>
              <a:off x="3527883" y="2794129"/>
              <a:ext cx="90000" cy="900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31" name="Овал 292"/>
            <p:cNvSpPr/>
            <p:nvPr/>
          </p:nvSpPr>
          <p:spPr>
            <a:xfrm flipV="1">
              <a:off x="4127959" y="2795278"/>
              <a:ext cx="90000" cy="900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cxnSp>
          <p:nvCxnSpPr>
            <p:cNvPr id="132" name="Прямая соединительная линия 293"/>
            <p:cNvCxnSpPr>
              <a:stCxn id="130" idx="0"/>
              <a:endCxn id="131" idx="4"/>
            </p:cNvCxnSpPr>
            <p:nvPr/>
          </p:nvCxnSpPr>
          <p:spPr>
            <a:xfrm>
              <a:off x="3572883" y="2794129"/>
              <a:ext cx="600076" cy="114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Прямая соединительная линия 294"/>
            <p:cNvCxnSpPr>
              <a:stCxn id="130" idx="4"/>
              <a:endCxn id="131" idx="0"/>
            </p:cNvCxnSpPr>
            <p:nvPr/>
          </p:nvCxnSpPr>
          <p:spPr>
            <a:xfrm>
              <a:off x="3572883" y="2884129"/>
              <a:ext cx="600076" cy="114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9" name="Овал 210">
            <a:extLst>
              <a:ext uri="{FF2B5EF4-FFF2-40B4-BE49-F238E27FC236}">
                <a16:creationId xmlns="" xmlns:a16="http://schemas.microsoft.com/office/drawing/2014/main" id="{B2A10755-7854-AB49-BF87-B4587321F859}"/>
              </a:ext>
            </a:extLst>
          </p:cNvPr>
          <p:cNvSpPr/>
          <p:nvPr/>
        </p:nvSpPr>
        <p:spPr>
          <a:xfrm>
            <a:off x="5310223" y="2443542"/>
            <a:ext cx="288000" cy="288000"/>
          </a:xfrm>
          <a:prstGeom prst="ellipse">
            <a:avLst/>
          </a:prstGeom>
          <a:solidFill>
            <a:schemeClr val="accent2">
              <a:lumMod val="50000"/>
              <a:lumOff val="5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 anchorCtr="0"/>
          <a:lstStyle/>
          <a:p>
            <a:pPr algn="ctr"/>
            <a:r>
              <a:rPr lang="uk-UA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ЗВТ</a:t>
            </a:r>
            <a:br>
              <a:rPr lang="uk-UA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uk-UA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12</a:t>
            </a:r>
            <a:endParaRPr lang="uk-UA" sz="8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4077072" y="1115616"/>
            <a:ext cx="792088" cy="362473"/>
            <a:chOff x="3501009" y="3309092"/>
            <a:chExt cx="792088" cy="362473"/>
          </a:xfrm>
        </p:grpSpPr>
        <p:sp>
          <p:nvSpPr>
            <p:cNvPr id="156" name="Rectangle 118"/>
            <p:cNvSpPr>
              <a:spLocks/>
            </p:cNvSpPr>
            <p:nvPr/>
          </p:nvSpPr>
          <p:spPr bwMode="auto">
            <a:xfrm>
              <a:off x="3501009" y="3309092"/>
              <a:ext cx="792088" cy="36247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750"/>
                </a:lnSpc>
                <a:defRPr sz="1000"/>
              </a:pPr>
              <a:r>
                <a:rPr lang="uk-UA" sz="800" b="1" dirty="0" smtClean="0">
                  <a:solidFill>
                    <a:srgbClr val="FFFFFF"/>
                  </a:solidFill>
                  <a:cs typeface="Times New Roman" panose="02020603050405020304" pitchFamily="18" charset="0"/>
                </a:rPr>
                <a:t>  Лаб01</a:t>
              </a:r>
              <a:endParaRPr lang="uk-UA" sz="800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57" name="Овал 281">
              <a:extLst>
                <a:ext uri="{FF2B5EF4-FFF2-40B4-BE49-F238E27FC236}">
                  <a16:creationId xmlns="" xmlns:a16="http://schemas.microsoft.com/office/drawing/2014/main" id="{84048558-7B2C-D845-97CB-28D739965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74584" y="3354457"/>
              <a:ext cx="288000" cy="288000"/>
            </a:xfrm>
            <a:prstGeom prst="ellipse">
              <a:avLst/>
            </a:prstGeom>
            <a:solidFill>
              <a:schemeClr val="accent2">
                <a:lumMod val="50000"/>
                <a:lumOff val="5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/>
              <a: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ЗВТ</a:t>
              </a:r>
              <a:b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</a:br>
              <a: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10</a:t>
              </a:r>
              <a:endParaRPr lang="uk-UA" sz="800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158" name="Oval 157"/>
          <p:cNvSpPr>
            <a:spLocks noChangeAspect="1"/>
          </p:cNvSpPr>
          <p:nvPr/>
        </p:nvSpPr>
        <p:spPr bwMode="auto">
          <a:xfrm>
            <a:off x="476672" y="2358802"/>
            <a:ext cx="288000" cy="288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prstClr val="white"/>
                </a:solidFill>
                <a:cs typeface="Arial"/>
              </a:rPr>
              <a:t>П04</a:t>
            </a:r>
            <a:endParaRPr lang="nn-NO" sz="800" dirty="0">
              <a:solidFill>
                <a:prstClr val="white"/>
              </a:solidFill>
            </a:endParaRPr>
          </a:p>
        </p:txBody>
      </p:sp>
      <p:sp>
        <p:nvSpPr>
          <p:cNvPr id="159" name="Oval 158"/>
          <p:cNvSpPr>
            <a:spLocks noChangeAspect="1"/>
          </p:cNvSpPr>
          <p:nvPr/>
        </p:nvSpPr>
        <p:spPr bwMode="auto">
          <a:xfrm>
            <a:off x="6122888" y="2444995"/>
            <a:ext cx="288000" cy="288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prstClr val="white"/>
                </a:solidFill>
                <a:cs typeface="Arial"/>
              </a:rPr>
              <a:t>П05</a:t>
            </a:r>
            <a:endParaRPr lang="nn-NO" sz="800" dirty="0">
              <a:solidFill>
                <a:prstClr val="white"/>
              </a:solidFill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404664" y="384458"/>
            <a:ext cx="6048672" cy="45475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" name="Oval 173"/>
          <p:cNvSpPr>
            <a:spLocks noChangeAspect="1"/>
          </p:cNvSpPr>
          <p:nvPr/>
        </p:nvSpPr>
        <p:spPr bwMode="auto">
          <a:xfrm>
            <a:off x="3284984" y="982678"/>
            <a:ext cx="360000" cy="360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800" b="1" dirty="0" smtClean="0">
                <a:solidFill>
                  <a:srgbClr val="000000"/>
                </a:solidFill>
                <a:cs typeface="Arial"/>
              </a:rPr>
            </a:b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03-20</a:t>
            </a:r>
            <a:endParaRPr lang="nn-NO" sz="800" b="1" dirty="0">
              <a:solidFill>
                <a:prstClr val="black"/>
              </a:solidFill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271913" y="1713836"/>
            <a:ext cx="1409451" cy="1351503"/>
            <a:chOff x="4271913" y="1713836"/>
            <a:chExt cx="1409451" cy="1351503"/>
          </a:xfrm>
        </p:grpSpPr>
        <p:sp>
          <p:nvSpPr>
            <p:cNvPr id="12" name="AutoShape 45"/>
            <p:cNvSpPr>
              <a:spLocks/>
            </p:cNvSpPr>
            <p:nvPr/>
          </p:nvSpPr>
          <p:spPr bwMode="auto">
            <a:xfrm>
              <a:off x="4860941" y="1713836"/>
              <a:ext cx="820423" cy="307651"/>
            </a:xfrm>
            <a:prstGeom prst="cloudCallout">
              <a:avLst>
                <a:gd name="adj1" fmla="val -68097"/>
                <a:gd name="adj2" fmla="val 577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675"/>
                </a:lnSpc>
                <a:defRPr sz="1000"/>
              </a:pPr>
              <a:endParaRPr lang="uk-UA" sz="8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Times New Roman" panose="02020603050405020304" pitchFamily="18" charset="0"/>
              </a:endParaRPr>
            </a:p>
            <a:p>
              <a:pPr>
                <a:lnSpc>
                  <a:spcPts val="675"/>
                </a:lnSpc>
                <a:defRPr sz="1000"/>
              </a:pPr>
              <a:r>
                <a:rPr lang="uk-UA" sz="8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Times New Roman" panose="02020603050405020304" pitchFamily="18" charset="0"/>
                </a:rPr>
                <a:t>CO2</a:t>
              </a:r>
            </a:p>
            <a:p>
              <a:pPr>
                <a:defRPr sz="1000"/>
              </a:pPr>
              <a:endParaRPr lang="uk-UA" sz="800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59" name="AutoShape 44"/>
            <p:cNvSpPr>
              <a:spLocks/>
            </p:cNvSpPr>
            <p:nvPr/>
          </p:nvSpPr>
          <p:spPr bwMode="auto">
            <a:xfrm rot="10800000" flipH="1" flipV="1">
              <a:off x="4271913" y="2106144"/>
              <a:ext cx="813271" cy="907395"/>
            </a:xfrm>
            <a:prstGeom prst="trapezoid">
              <a:avLst>
                <a:gd name="adj" fmla="val 20606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lIns="0" tIns="0" rIns="0" bIns="0" anchor="ctr" anchorCtr="0"/>
            <a:lstStyle/>
            <a:p>
              <a:pPr algn="ctr"/>
              <a:r>
                <a:rPr lang="uk-UA" sz="800" b="1" dirty="0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Цех виробництва </a:t>
              </a:r>
              <a:r>
                <a:rPr lang="uk-UA" sz="800" b="1" dirty="0" err="1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обкотишів</a:t>
              </a:r>
              <a:r>
                <a:rPr lang="uk-UA" sz="800" b="1" dirty="0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 №2</a:t>
              </a:r>
              <a:endParaRPr lang="uk-UA" sz="800" b="1" dirty="0">
                <a:solidFill>
                  <a:schemeClr val="bg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77" name="Oval 176"/>
            <p:cNvSpPr>
              <a:spLocks noChangeAspect="1"/>
            </p:cNvSpPr>
            <p:nvPr/>
          </p:nvSpPr>
          <p:spPr bwMode="auto">
            <a:xfrm>
              <a:off x="4344020" y="1780305"/>
              <a:ext cx="360000" cy="360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8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04-06</a:t>
              </a:r>
              <a:endParaRPr lang="nn-NO" sz="800" dirty="0">
                <a:solidFill>
                  <a:prstClr val="black"/>
                </a:solidFill>
              </a:endParaRPr>
            </a:p>
          </p:txBody>
        </p:sp>
        <p:sp>
          <p:nvSpPr>
            <p:cNvPr id="178" name="Oval 177"/>
            <p:cNvSpPr>
              <a:spLocks noChangeAspect="1"/>
            </p:cNvSpPr>
            <p:nvPr/>
          </p:nvSpPr>
          <p:spPr bwMode="auto">
            <a:xfrm>
              <a:off x="4797153" y="2777339"/>
              <a:ext cx="288000" cy="288000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err="1" smtClean="0">
                  <a:solidFill>
                    <a:srgbClr val="000000"/>
                  </a:solidFill>
                  <a:cs typeface="Arial"/>
                </a:rPr>
                <a:t>ДВ</a:t>
              </a: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uk-UA" sz="8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02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180" name="Oval 179"/>
          <p:cNvSpPr>
            <a:spLocks/>
          </p:cNvSpPr>
          <p:nvPr/>
        </p:nvSpPr>
        <p:spPr bwMode="auto">
          <a:xfrm>
            <a:off x="2420888" y="517396"/>
            <a:ext cx="324000" cy="299077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ТВ</a:t>
            </a:r>
            <a:br>
              <a:rPr lang="uk-UA" sz="800" b="1" dirty="0" smtClean="0">
                <a:solidFill>
                  <a:srgbClr val="000000"/>
                </a:solidFill>
                <a:cs typeface="Arial"/>
              </a:rPr>
            </a:b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06-19</a:t>
            </a:r>
            <a:endParaRPr lang="nn-NO" sz="800" dirty="0">
              <a:solidFill>
                <a:prstClr val="black"/>
              </a:solidFill>
            </a:endParaRPr>
          </a:p>
        </p:txBody>
      </p:sp>
      <p:sp>
        <p:nvSpPr>
          <p:cNvPr id="181" name="Isosceles Triangle 134"/>
          <p:cNvSpPr>
            <a:spLocks noChangeArrowheads="1"/>
          </p:cNvSpPr>
          <p:nvPr/>
        </p:nvSpPr>
        <p:spPr bwMode="auto">
          <a:xfrm flipV="1">
            <a:off x="1321336" y="3770593"/>
            <a:ext cx="351000" cy="24923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vert="horz"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313132">
                    <a:lumMod val="50000"/>
                  </a:srgbClr>
                </a:solidFill>
                <a:cs typeface="Times New Roman" panose="02020603050405020304" pitchFamily="18" charset="0"/>
              </a:rPr>
              <a:t>ТВП</a:t>
            </a:r>
            <a:endParaRPr lang="uk-UA" sz="800" b="1" dirty="0">
              <a:solidFill>
                <a:srgbClr val="313132">
                  <a:lumMod val="50000"/>
                </a:srgb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Овал 143">
            <a:extLst>
              <a:ext uri="{FF2B5EF4-FFF2-40B4-BE49-F238E27FC236}">
                <a16:creationId xmlns="" xmlns:a16="http://schemas.microsoft.com/office/drawing/2014/main" id="{22287F9F-F81A-1242-9EE4-0CA250DC2C68}"/>
              </a:ext>
            </a:extLst>
          </p:cNvPr>
          <p:cNvSpPr/>
          <p:nvPr/>
        </p:nvSpPr>
        <p:spPr>
          <a:xfrm>
            <a:off x="1196752" y="2032667"/>
            <a:ext cx="288000" cy="288000"/>
          </a:xfrm>
          <a:prstGeom prst="ellipse">
            <a:avLst/>
          </a:prstGeom>
          <a:solidFill>
            <a:schemeClr val="accent2">
              <a:lumMod val="50000"/>
              <a:lumOff val="5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 anchorCtr="0"/>
          <a:lstStyle/>
          <a:p>
            <a:pPr algn="ctr"/>
            <a:r>
              <a:rPr lang="uk-UA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ЗВТ</a:t>
            </a:r>
            <a:r>
              <a:rPr lang="en-US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/>
            </a:r>
            <a:br>
              <a:rPr lang="en-US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uk-UA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01</a:t>
            </a:r>
            <a:endParaRPr lang="uk-UA" sz="8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00" name="Group 99"/>
          <p:cNvGrpSpPr/>
          <p:nvPr/>
        </p:nvGrpSpPr>
        <p:grpSpPr>
          <a:xfrm>
            <a:off x="4221088" y="3203848"/>
            <a:ext cx="1409451" cy="1351503"/>
            <a:chOff x="4271913" y="1713836"/>
            <a:chExt cx="1409451" cy="1351503"/>
          </a:xfrm>
        </p:grpSpPr>
        <p:sp>
          <p:nvSpPr>
            <p:cNvPr id="101" name="AutoShape 45"/>
            <p:cNvSpPr>
              <a:spLocks/>
            </p:cNvSpPr>
            <p:nvPr/>
          </p:nvSpPr>
          <p:spPr bwMode="auto">
            <a:xfrm>
              <a:off x="4860941" y="1713836"/>
              <a:ext cx="820423" cy="307651"/>
            </a:xfrm>
            <a:prstGeom prst="cloudCallout">
              <a:avLst>
                <a:gd name="adj1" fmla="val -68097"/>
                <a:gd name="adj2" fmla="val 577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675"/>
                </a:lnSpc>
                <a:defRPr sz="1000"/>
              </a:pPr>
              <a:endParaRPr lang="uk-UA" sz="8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Times New Roman" panose="02020603050405020304" pitchFamily="18" charset="0"/>
              </a:endParaRPr>
            </a:p>
            <a:p>
              <a:pPr>
                <a:lnSpc>
                  <a:spcPts val="675"/>
                </a:lnSpc>
                <a:defRPr sz="1000"/>
              </a:pPr>
              <a:r>
                <a:rPr lang="uk-UA" sz="8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Times New Roman" panose="02020603050405020304" pitchFamily="18" charset="0"/>
                </a:rPr>
                <a:t>CO2</a:t>
              </a:r>
            </a:p>
            <a:p>
              <a:pPr>
                <a:defRPr sz="1000"/>
              </a:pPr>
              <a:endParaRPr lang="uk-UA" sz="800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02" name="AutoShape 44"/>
            <p:cNvSpPr>
              <a:spLocks/>
            </p:cNvSpPr>
            <p:nvPr/>
          </p:nvSpPr>
          <p:spPr bwMode="auto">
            <a:xfrm rot="10800000" flipH="1" flipV="1">
              <a:off x="4271913" y="2106144"/>
              <a:ext cx="813271" cy="907395"/>
            </a:xfrm>
            <a:prstGeom prst="trapezoid">
              <a:avLst>
                <a:gd name="adj" fmla="val 20606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lIns="0" tIns="0" rIns="0" bIns="0" anchor="ctr" anchorCtr="0"/>
            <a:lstStyle/>
            <a:p>
              <a:pPr algn="ctr"/>
              <a:r>
                <a:rPr lang="uk-UA" sz="800" b="1" dirty="0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Цех виробництва </a:t>
              </a:r>
              <a:r>
                <a:rPr lang="uk-UA" sz="800" b="1" dirty="0" err="1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обкотишів</a:t>
              </a:r>
              <a:r>
                <a:rPr lang="uk-UA" sz="800" b="1" dirty="0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 №1</a:t>
              </a:r>
              <a:endParaRPr lang="uk-UA" sz="800" b="1" dirty="0">
                <a:solidFill>
                  <a:schemeClr val="bg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03" name="Oval 102"/>
            <p:cNvSpPr>
              <a:spLocks noChangeAspect="1"/>
            </p:cNvSpPr>
            <p:nvPr/>
          </p:nvSpPr>
          <p:spPr bwMode="auto">
            <a:xfrm>
              <a:off x="4344020" y="1780305"/>
              <a:ext cx="360000" cy="360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8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01-03</a:t>
              </a:r>
              <a:endParaRPr lang="nn-NO" sz="800" dirty="0">
                <a:solidFill>
                  <a:prstClr val="black"/>
                </a:solidFill>
              </a:endParaRPr>
            </a:p>
          </p:txBody>
        </p:sp>
        <p:sp>
          <p:nvSpPr>
            <p:cNvPr id="104" name="Oval 103"/>
            <p:cNvSpPr>
              <a:spLocks noChangeAspect="1"/>
            </p:cNvSpPr>
            <p:nvPr/>
          </p:nvSpPr>
          <p:spPr bwMode="auto">
            <a:xfrm>
              <a:off x="4797153" y="2777339"/>
              <a:ext cx="288000" cy="288000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err="1" smtClean="0">
                  <a:solidFill>
                    <a:srgbClr val="000000"/>
                  </a:solidFill>
                  <a:cs typeface="Arial"/>
                </a:rPr>
                <a:t>ДВ</a:t>
              </a: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uk-UA" sz="8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01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105" name="Соединительная линия уступом 273"/>
          <p:cNvCxnSpPr>
            <a:stCxn id="102" idx="3"/>
            <a:endCxn id="159" idx="2"/>
          </p:cNvCxnSpPr>
          <p:nvPr/>
        </p:nvCxnSpPr>
        <p:spPr>
          <a:xfrm flipV="1">
            <a:off x="4950568" y="2588995"/>
            <a:ext cx="1172320" cy="1460859"/>
          </a:xfrm>
          <a:prstGeom prst="bentConnector3">
            <a:avLst>
              <a:gd name="adj1" fmla="val 81416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Group 134"/>
          <p:cNvGrpSpPr/>
          <p:nvPr/>
        </p:nvGrpSpPr>
        <p:grpSpPr>
          <a:xfrm>
            <a:off x="5087342" y="3923928"/>
            <a:ext cx="690076" cy="288000"/>
            <a:chOff x="5093692" y="3923928"/>
            <a:chExt cx="690076" cy="288000"/>
          </a:xfrm>
        </p:grpSpPr>
        <p:grpSp>
          <p:nvGrpSpPr>
            <p:cNvPr id="96" name="Group 95"/>
            <p:cNvGrpSpPr/>
            <p:nvPr/>
          </p:nvGrpSpPr>
          <p:grpSpPr>
            <a:xfrm>
              <a:off x="5093692" y="4080644"/>
              <a:ext cx="690076" cy="91171"/>
              <a:chOff x="5297604" y="3173518"/>
              <a:chExt cx="690076" cy="91171"/>
            </a:xfrm>
          </p:grpSpPr>
          <p:sp>
            <p:nvSpPr>
              <p:cNvPr id="126" name="Овал 287"/>
              <p:cNvSpPr/>
              <p:nvPr/>
            </p:nvSpPr>
            <p:spPr>
              <a:xfrm>
                <a:off x="5297604" y="3173518"/>
                <a:ext cx="90000" cy="83077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sp>
            <p:nvSpPr>
              <p:cNvPr id="127" name="Овал 288"/>
              <p:cNvSpPr/>
              <p:nvPr/>
            </p:nvSpPr>
            <p:spPr>
              <a:xfrm flipV="1">
                <a:off x="5897680" y="3181612"/>
                <a:ext cx="90000" cy="83077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cxnSp>
            <p:nvCxnSpPr>
              <p:cNvPr id="128" name="Прямая соединительная линия 290"/>
              <p:cNvCxnSpPr/>
              <p:nvPr/>
            </p:nvCxnSpPr>
            <p:spPr>
              <a:xfrm>
                <a:off x="5342604" y="3257279"/>
                <a:ext cx="600076" cy="10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Прямая соединительная линия 290"/>
              <p:cNvCxnSpPr/>
              <p:nvPr/>
            </p:nvCxnSpPr>
            <p:spPr>
              <a:xfrm>
                <a:off x="5348954" y="3181079"/>
                <a:ext cx="600076" cy="10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Овал 210">
              <a:extLst>
                <a:ext uri="{FF2B5EF4-FFF2-40B4-BE49-F238E27FC236}">
                  <a16:creationId xmlns="" xmlns:a16="http://schemas.microsoft.com/office/drawing/2014/main" id="{B2A10755-7854-AB49-BF87-B4587321F859}"/>
                </a:ext>
              </a:extLst>
            </p:cNvPr>
            <p:cNvSpPr/>
            <p:nvPr/>
          </p:nvSpPr>
          <p:spPr>
            <a:xfrm>
              <a:off x="5301208" y="3923928"/>
              <a:ext cx="288000" cy="288000"/>
            </a:xfrm>
            <a:prstGeom prst="ellipse">
              <a:avLst/>
            </a:prstGeom>
            <a:solidFill>
              <a:schemeClr val="accent2">
                <a:lumMod val="50000"/>
                <a:lumOff val="5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/>
              <a: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ЗВТ</a:t>
              </a:r>
              <a:b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</a:br>
              <a: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11</a:t>
              </a:r>
              <a:endParaRPr lang="uk-UA" sz="800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113" name="Isosceles Triangle 134"/>
          <p:cNvSpPr>
            <a:spLocks noChangeArrowheads="1"/>
          </p:cNvSpPr>
          <p:nvPr/>
        </p:nvSpPr>
        <p:spPr bwMode="auto">
          <a:xfrm flipV="1">
            <a:off x="5013176" y="3779912"/>
            <a:ext cx="351000" cy="24923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vert="horz"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313132">
                    <a:lumMod val="50000"/>
                  </a:srgbClr>
                </a:solidFill>
                <a:cs typeface="Times New Roman" panose="02020603050405020304" pitchFamily="18" charset="0"/>
              </a:rPr>
              <a:t>ТВП</a:t>
            </a:r>
            <a:endParaRPr lang="uk-UA" sz="800" b="1" dirty="0">
              <a:solidFill>
                <a:srgbClr val="313132">
                  <a:lumMod val="50000"/>
                </a:srgbClr>
              </a:solidFill>
              <a:cs typeface="Times New Roman" panose="02020603050405020304" pitchFamily="18" charset="0"/>
            </a:endParaRPr>
          </a:p>
        </p:txBody>
      </p:sp>
      <p:sp>
        <p:nvSpPr>
          <p:cNvPr id="118" name="Овал 281">
            <a:extLst>
              <a:ext uri="{FF2B5EF4-FFF2-40B4-BE49-F238E27FC236}">
                <a16:creationId xmlns="" xmlns:a16="http://schemas.microsoft.com/office/drawing/2014/main" id="{84048558-7B2C-D845-97CB-28D7399659E4}"/>
              </a:ext>
            </a:extLst>
          </p:cNvPr>
          <p:cNvSpPr>
            <a:spLocks noChangeAspect="1"/>
          </p:cNvSpPr>
          <p:nvPr/>
        </p:nvSpPr>
        <p:spPr>
          <a:xfrm>
            <a:off x="1412808" y="4211960"/>
            <a:ext cx="288000" cy="288000"/>
          </a:xfrm>
          <a:prstGeom prst="ellipse">
            <a:avLst/>
          </a:prstGeom>
          <a:solidFill>
            <a:schemeClr val="accent2">
              <a:lumMod val="50000"/>
              <a:lumOff val="5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 anchorCtr="0"/>
          <a:lstStyle/>
          <a:p>
            <a:pPr algn="ctr"/>
            <a:r>
              <a:rPr lang="uk-UA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ЗВТ</a:t>
            </a:r>
            <a:br>
              <a:rPr lang="uk-UA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uk-UA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04</a:t>
            </a:r>
            <a:endParaRPr lang="uk-UA" sz="8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44" name="Овал 281">
            <a:extLst>
              <a:ext uri="{FF2B5EF4-FFF2-40B4-BE49-F238E27FC236}">
                <a16:creationId xmlns="" xmlns:a16="http://schemas.microsoft.com/office/drawing/2014/main" id="{84048558-7B2C-D845-97CB-28D7399659E4}"/>
              </a:ext>
            </a:extLst>
          </p:cNvPr>
          <p:cNvSpPr>
            <a:spLocks noChangeAspect="1"/>
          </p:cNvSpPr>
          <p:nvPr/>
        </p:nvSpPr>
        <p:spPr>
          <a:xfrm>
            <a:off x="3284984" y="4427984"/>
            <a:ext cx="288000" cy="288000"/>
          </a:xfrm>
          <a:prstGeom prst="ellipse">
            <a:avLst/>
          </a:prstGeom>
          <a:solidFill>
            <a:schemeClr val="accent2">
              <a:lumMod val="50000"/>
              <a:lumOff val="5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 anchorCtr="0"/>
          <a:lstStyle/>
          <a:p>
            <a:pPr algn="ctr"/>
            <a:r>
              <a:rPr lang="uk-UA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ЗВТ</a:t>
            </a:r>
            <a:br>
              <a:rPr lang="uk-UA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uk-UA" sz="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05</a:t>
            </a:r>
            <a:endParaRPr lang="uk-UA" sz="8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88" name="Group 187"/>
          <p:cNvGrpSpPr/>
          <p:nvPr/>
        </p:nvGrpSpPr>
        <p:grpSpPr>
          <a:xfrm>
            <a:off x="2204864" y="3995936"/>
            <a:ext cx="1109711" cy="654903"/>
            <a:chOff x="2363738" y="4143896"/>
            <a:chExt cx="1109711" cy="654903"/>
          </a:xfrm>
        </p:grpSpPr>
        <p:sp>
          <p:nvSpPr>
            <p:cNvPr id="67" name="Равнобедренный треугольник 301"/>
            <p:cNvSpPr/>
            <p:nvPr/>
          </p:nvSpPr>
          <p:spPr>
            <a:xfrm>
              <a:off x="2868500" y="4143896"/>
              <a:ext cx="503350" cy="264394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65" name="Равнобедренный треугольник 41"/>
            <p:cNvSpPr/>
            <p:nvPr/>
          </p:nvSpPr>
          <p:spPr>
            <a:xfrm>
              <a:off x="2825379" y="4556777"/>
              <a:ext cx="207490" cy="157645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66" name="Равнобедренный треугольник 42"/>
            <p:cNvSpPr/>
            <p:nvPr/>
          </p:nvSpPr>
          <p:spPr>
            <a:xfrm>
              <a:off x="2713112" y="4283968"/>
              <a:ext cx="571872" cy="346041"/>
            </a:xfrm>
            <a:prstGeom prst="triangle">
              <a:avLst>
                <a:gd name="adj" fmla="val 48740"/>
              </a:avLst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68" name="Равнобедренный треугольник 302"/>
            <p:cNvSpPr/>
            <p:nvPr/>
          </p:nvSpPr>
          <p:spPr>
            <a:xfrm>
              <a:off x="3039500" y="4344824"/>
              <a:ext cx="433949" cy="228930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14" name="Равнобедренный треугольник 302"/>
            <p:cNvSpPr/>
            <p:nvPr/>
          </p:nvSpPr>
          <p:spPr>
            <a:xfrm>
              <a:off x="2825378" y="4359920"/>
              <a:ext cx="576064" cy="343408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="" xmlns:a16="http://schemas.microsoft.com/office/drawing/2014/main" id="{D783F2AB-A026-4D85-8B4F-B3407703869C}"/>
                </a:ext>
              </a:extLst>
            </p:cNvPr>
            <p:cNvSpPr txBox="1"/>
            <p:nvPr/>
          </p:nvSpPr>
          <p:spPr>
            <a:xfrm>
              <a:off x="2363738" y="4552578"/>
              <a:ext cx="426399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/>
            <a:p>
              <a:r>
                <a:rPr lang="uk-UA" sz="800" b="1" dirty="0" smtClean="0">
                  <a:solidFill>
                    <a:prstClr val="black"/>
                  </a:solidFill>
                  <a:cs typeface="Times New Roman" panose="02020603050405020304" pitchFamily="18" charset="0"/>
                </a:rPr>
                <a:t>Склади </a:t>
              </a:r>
              <a:br>
                <a:rPr lang="uk-UA" sz="800" b="1" dirty="0" smtClean="0">
                  <a:solidFill>
                    <a:prstClr val="black"/>
                  </a:solidFill>
                  <a:cs typeface="Times New Roman" panose="02020603050405020304" pitchFamily="18" charset="0"/>
                </a:rPr>
              </a:br>
              <a:r>
                <a:rPr lang="uk-UA" sz="800" b="1" dirty="0" smtClean="0">
                  <a:solidFill>
                    <a:prstClr val="black"/>
                  </a:solidFill>
                  <a:cs typeface="Times New Roman" panose="02020603050405020304" pitchFamily="18" charset="0"/>
                </a:rPr>
                <a:t>бентоніту</a:t>
              </a:r>
              <a:endParaRPr lang="uk-UA" sz="8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3366049" y="2650008"/>
            <a:ext cx="690076" cy="288000"/>
            <a:chOff x="5093692" y="3923928"/>
            <a:chExt cx="690076" cy="288000"/>
          </a:xfrm>
        </p:grpSpPr>
        <p:grpSp>
          <p:nvGrpSpPr>
            <p:cNvPr id="137" name="Group 95"/>
            <p:cNvGrpSpPr/>
            <p:nvPr/>
          </p:nvGrpSpPr>
          <p:grpSpPr>
            <a:xfrm>
              <a:off x="5093692" y="4080644"/>
              <a:ext cx="690076" cy="91171"/>
              <a:chOff x="5297604" y="3173518"/>
              <a:chExt cx="690076" cy="91171"/>
            </a:xfrm>
          </p:grpSpPr>
          <p:sp>
            <p:nvSpPr>
              <p:cNvPr id="139" name="Овал 287"/>
              <p:cNvSpPr/>
              <p:nvPr/>
            </p:nvSpPr>
            <p:spPr>
              <a:xfrm>
                <a:off x="5297604" y="3173518"/>
                <a:ext cx="90000" cy="83077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sp>
            <p:nvSpPr>
              <p:cNvPr id="140" name="Овал 288"/>
              <p:cNvSpPr/>
              <p:nvPr/>
            </p:nvSpPr>
            <p:spPr>
              <a:xfrm flipV="1">
                <a:off x="5897680" y="3181612"/>
                <a:ext cx="90000" cy="83077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cxnSp>
            <p:nvCxnSpPr>
              <p:cNvPr id="141" name="Прямая соединительная линия 290"/>
              <p:cNvCxnSpPr/>
              <p:nvPr/>
            </p:nvCxnSpPr>
            <p:spPr>
              <a:xfrm>
                <a:off x="5342604" y="3257279"/>
                <a:ext cx="600076" cy="10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Прямая соединительная линия 290"/>
              <p:cNvCxnSpPr/>
              <p:nvPr/>
            </p:nvCxnSpPr>
            <p:spPr>
              <a:xfrm>
                <a:off x="5348954" y="3181079"/>
                <a:ext cx="600076" cy="10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8" name="Овал 210">
              <a:extLst>
                <a:ext uri="{FF2B5EF4-FFF2-40B4-BE49-F238E27FC236}">
                  <a16:creationId xmlns="" xmlns:a16="http://schemas.microsoft.com/office/drawing/2014/main" id="{B2A10755-7854-AB49-BF87-B4587321F859}"/>
                </a:ext>
              </a:extLst>
            </p:cNvPr>
            <p:cNvSpPr/>
            <p:nvPr/>
          </p:nvSpPr>
          <p:spPr>
            <a:xfrm>
              <a:off x="5301208" y="3923928"/>
              <a:ext cx="288000" cy="288000"/>
            </a:xfrm>
            <a:prstGeom prst="ellipse">
              <a:avLst/>
            </a:prstGeom>
            <a:solidFill>
              <a:schemeClr val="accent2">
                <a:lumMod val="50000"/>
                <a:lumOff val="5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/>
              <a: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ЗВТ</a:t>
              </a:r>
              <a:b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</a:br>
              <a: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03</a:t>
              </a:r>
              <a:endParaRPr lang="uk-UA" sz="800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3449180" y="4020194"/>
            <a:ext cx="690076" cy="288000"/>
            <a:chOff x="5093692" y="3923928"/>
            <a:chExt cx="690076" cy="288000"/>
          </a:xfrm>
        </p:grpSpPr>
        <p:grpSp>
          <p:nvGrpSpPr>
            <p:cNvPr id="152" name="Group 95"/>
            <p:cNvGrpSpPr/>
            <p:nvPr/>
          </p:nvGrpSpPr>
          <p:grpSpPr>
            <a:xfrm>
              <a:off x="5093692" y="4080644"/>
              <a:ext cx="690076" cy="91171"/>
              <a:chOff x="5297604" y="3173518"/>
              <a:chExt cx="690076" cy="91171"/>
            </a:xfrm>
          </p:grpSpPr>
          <p:sp>
            <p:nvSpPr>
              <p:cNvPr id="154" name="Овал 287"/>
              <p:cNvSpPr/>
              <p:nvPr/>
            </p:nvSpPr>
            <p:spPr>
              <a:xfrm>
                <a:off x="5297604" y="3173518"/>
                <a:ext cx="90000" cy="83077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sp>
            <p:nvSpPr>
              <p:cNvPr id="155" name="Овал 288"/>
              <p:cNvSpPr/>
              <p:nvPr/>
            </p:nvSpPr>
            <p:spPr>
              <a:xfrm flipV="1">
                <a:off x="5897680" y="3181612"/>
                <a:ext cx="90000" cy="83077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cxnSp>
            <p:nvCxnSpPr>
              <p:cNvPr id="160" name="Прямая соединительная линия 290"/>
              <p:cNvCxnSpPr/>
              <p:nvPr/>
            </p:nvCxnSpPr>
            <p:spPr>
              <a:xfrm>
                <a:off x="5342604" y="3257279"/>
                <a:ext cx="600076" cy="10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Прямая соединительная линия 290"/>
              <p:cNvCxnSpPr/>
              <p:nvPr/>
            </p:nvCxnSpPr>
            <p:spPr>
              <a:xfrm>
                <a:off x="5348954" y="3181079"/>
                <a:ext cx="600076" cy="10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3" name="Овал 210">
              <a:extLst>
                <a:ext uri="{FF2B5EF4-FFF2-40B4-BE49-F238E27FC236}">
                  <a16:creationId xmlns="" xmlns:a16="http://schemas.microsoft.com/office/drawing/2014/main" id="{B2A10755-7854-AB49-BF87-B4587321F859}"/>
                </a:ext>
              </a:extLst>
            </p:cNvPr>
            <p:cNvSpPr/>
            <p:nvPr/>
          </p:nvSpPr>
          <p:spPr>
            <a:xfrm>
              <a:off x="5301208" y="3923928"/>
              <a:ext cx="288000" cy="288000"/>
            </a:xfrm>
            <a:prstGeom prst="ellipse">
              <a:avLst/>
            </a:prstGeom>
            <a:solidFill>
              <a:schemeClr val="accent2">
                <a:lumMod val="50000"/>
                <a:lumOff val="5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/>
              <a: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ЗВТ</a:t>
              </a:r>
              <a:b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</a:br>
              <a: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02</a:t>
              </a:r>
              <a:endParaRPr lang="uk-UA" sz="800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3612546" y="3671393"/>
            <a:ext cx="690076" cy="360000"/>
            <a:chOff x="5093692" y="3873128"/>
            <a:chExt cx="690076" cy="360000"/>
          </a:xfrm>
        </p:grpSpPr>
        <p:grpSp>
          <p:nvGrpSpPr>
            <p:cNvPr id="169" name="Group 95"/>
            <p:cNvGrpSpPr/>
            <p:nvPr/>
          </p:nvGrpSpPr>
          <p:grpSpPr>
            <a:xfrm>
              <a:off x="5093692" y="4080644"/>
              <a:ext cx="690076" cy="91171"/>
              <a:chOff x="5297604" y="3173518"/>
              <a:chExt cx="690076" cy="91171"/>
            </a:xfrm>
          </p:grpSpPr>
          <p:sp>
            <p:nvSpPr>
              <p:cNvPr id="173" name="Овал 287"/>
              <p:cNvSpPr/>
              <p:nvPr/>
            </p:nvSpPr>
            <p:spPr>
              <a:xfrm>
                <a:off x="5297604" y="3173518"/>
                <a:ext cx="90000" cy="83077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sp>
            <p:nvSpPr>
              <p:cNvPr id="175" name="Овал 288"/>
              <p:cNvSpPr/>
              <p:nvPr/>
            </p:nvSpPr>
            <p:spPr>
              <a:xfrm flipV="1">
                <a:off x="5897680" y="3181612"/>
                <a:ext cx="90000" cy="83077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cxnSp>
            <p:nvCxnSpPr>
              <p:cNvPr id="176" name="Прямая соединительная линия 290"/>
              <p:cNvCxnSpPr/>
              <p:nvPr/>
            </p:nvCxnSpPr>
            <p:spPr>
              <a:xfrm>
                <a:off x="5342604" y="3257279"/>
                <a:ext cx="600076" cy="10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Прямая соединительная линия 290"/>
              <p:cNvCxnSpPr/>
              <p:nvPr/>
            </p:nvCxnSpPr>
            <p:spPr>
              <a:xfrm>
                <a:off x="5348954" y="3181079"/>
                <a:ext cx="600076" cy="10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1" name="Овал 210">
              <a:extLst>
                <a:ext uri="{FF2B5EF4-FFF2-40B4-BE49-F238E27FC236}">
                  <a16:creationId xmlns="" xmlns:a16="http://schemas.microsoft.com/office/drawing/2014/main" id="{B2A10755-7854-AB49-BF87-B4587321F8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75808" y="3873128"/>
              <a:ext cx="360000" cy="360000"/>
            </a:xfrm>
            <a:prstGeom prst="ellipse">
              <a:avLst/>
            </a:prstGeom>
            <a:solidFill>
              <a:schemeClr val="accent2">
                <a:lumMod val="50000"/>
                <a:lumOff val="5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/>
              <a: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ЗВТ</a:t>
              </a:r>
              <a:b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</a:br>
              <a: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06-07</a:t>
              </a:r>
              <a:endParaRPr lang="uk-UA" sz="800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3608958" y="2335592"/>
            <a:ext cx="694841" cy="360000"/>
            <a:chOff x="3520058" y="2335592"/>
            <a:chExt cx="694841" cy="360000"/>
          </a:xfrm>
        </p:grpSpPr>
        <p:grpSp>
          <p:nvGrpSpPr>
            <p:cNvPr id="148" name="Group 88"/>
            <p:cNvGrpSpPr/>
            <p:nvPr/>
          </p:nvGrpSpPr>
          <p:grpSpPr>
            <a:xfrm>
              <a:off x="3520058" y="2390552"/>
              <a:ext cx="690076" cy="84138"/>
              <a:chOff x="3527883" y="2794129"/>
              <a:chExt cx="690076" cy="91149"/>
            </a:xfrm>
          </p:grpSpPr>
          <p:sp>
            <p:nvSpPr>
              <p:cNvPr id="149" name="Овал 291"/>
              <p:cNvSpPr/>
              <p:nvPr/>
            </p:nvSpPr>
            <p:spPr>
              <a:xfrm>
                <a:off x="3527883" y="2794129"/>
                <a:ext cx="90000" cy="90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sp>
            <p:nvSpPr>
              <p:cNvPr id="150" name="Овал 292"/>
              <p:cNvSpPr/>
              <p:nvPr/>
            </p:nvSpPr>
            <p:spPr>
              <a:xfrm flipV="1">
                <a:off x="4127959" y="2795278"/>
                <a:ext cx="90000" cy="90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cxnSp>
            <p:nvCxnSpPr>
              <p:cNvPr id="162" name="Прямая соединительная линия 293"/>
              <p:cNvCxnSpPr>
                <a:stCxn id="149" idx="0"/>
                <a:endCxn id="150" idx="4"/>
              </p:cNvCxnSpPr>
              <p:nvPr/>
            </p:nvCxnSpPr>
            <p:spPr>
              <a:xfrm>
                <a:off x="3572883" y="2794129"/>
                <a:ext cx="600076" cy="11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Прямая соединительная линия 294"/>
              <p:cNvCxnSpPr>
                <a:stCxn id="149" idx="4"/>
                <a:endCxn id="150" idx="0"/>
              </p:cNvCxnSpPr>
              <p:nvPr/>
            </p:nvCxnSpPr>
            <p:spPr>
              <a:xfrm>
                <a:off x="3572883" y="2884129"/>
                <a:ext cx="600076" cy="11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3" name="Group 192"/>
            <p:cNvGrpSpPr/>
            <p:nvPr/>
          </p:nvGrpSpPr>
          <p:grpSpPr>
            <a:xfrm>
              <a:off x="3524823" y="2335592"/>
              <a:ext cx="690076" cy="360000"/>
              <a:chOff x="5093692" y="3873128"/>
              <a:chExt cx="690076" cy="360000"/>
            </a:xfrm>
          </p:grpSpPr>
          <p:grpSp>
            <p:nvGrpSpPr>
              <p:cNvPr id="194" name="Group 95"/>
              <p:cNvGrpSpPr/>
              <p:nvPr/>
            </p:nvGrpSpPr>
            <p:grpSpPr>
              <a:xfrm>
                <a:off x="5093692" y="4080644"/>
                <a:ext cx="690076" cy="91171"/>
                <a:chOff x="5297604" y="3173518"/>
                <a:chExt cx="690076" cy="91171"/>
              </a:xfrm>
            </p:grpSpPr>
            <p:sp>
              <p:nvSpPr>
                <p:cNvPr id="196" name="Овал 287"/>
                <p:cNvSpPr/>
                <p:nvPr/>
              </p:nvSpPr>
              <p:spPr>
                <a:xfrm>
                  <a:off x="5297604" y="3173518"/>
                  <a:ext cx="90000" cy="8307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800"/>
                </a:p>
              </p:txBody>
            </p:sp>
            <p:sp>
              <p:nvSpPr>
                <p:cNvPr id="197" name="Овал 288"/>
                <p:cNvSpPr/>
                <p:nvPr/>
              </p:nvSpPr>
              <p:spPr>
                <a:xfrm flipV="1">
                  <a:off x="5897680" y="3181612"/>
                  <a:ext cx="90000" cy="8307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800"/>
                </a:p>
              </p:txBody>
            </p:sp>
            <p:cxnSp>
              <p:nvCxnSpPr>
                <p:cNvPr id="198" name="Прямая соединительная линия 290"/>
                <p:cNvCxnSpPr/>
                <p:nvPr/>
              </p:nvCxnSpPr>
              <p:spPr>
                <a:xfrm>
                  <a:off x="5342604" y="3257279"/>
                  <a:ext cx="600076" cy="106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Прямая соединительная линия 290"/>
                <p:cNvCxnSpPr/>
                <p:nvPr/>
              </p:nvCxnSpPr>
              <p:spPr>
                <a:xfrm>
                  <a:off x="5348954" y="3181079"/>
                  <a:ext cx="600076" cy="106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5" name="Овал 210">
                <a:extLst>
                  <a:ext uri="{FF2B5EF4-FFF2-40B4-BE49-F238E27FC236}">
                    <a16:creationId xmlns="" xmlns:a16="http://schemas.microsoft.com/office/drawing/2014/main" id="{B2A10755-7854-AB49-BF87-B4587321F85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69458" y="3873128"/>
                <a:ext cx="360000" cy="360000"/>
              </a:xfrm>
              <a:prstGeom prst="ellipse">
                <a:avLst/>
              </a:prstGeom>
              <a:solidFill>
                <a:schemeClr val="accent2">
                  <a:lumMod val="50000"/>
                  <a:lumOff val="5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/>
              <a:p>
                <a:pPr algn="ctr"/>
                <a:r>
                  <a:rPr lang="uk-UA" sz="800" dirty="0" smtClean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ЗВТ</a:t>
                </a:r>
                <a:br>
                  <a:rPr lang="uk-UA" sz="800" dirty="0" smtClean="0">
                    <a:solidFill>
                      <a:schemeClr val="tx1"/>
                    </a:solidFill>
                    <a:cs typeface="Times New Roman" panose="02020603050405020304" pitchFamily="18" charset="0"/>
                  </a:rPr>
                </a:br>
                <a:r>
                  <a:rPr lang="uk-UA" sz="800" dirty="0" smtClean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08-09</a:t>
                </a:r>
                <a:endParaRPr lang="uk-UA" sz="800" dirty="0">
                  <a:solidFill>
                    <a:schemeClr val="tx1"/>
                  </a:solidFill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8" name="Isosceles Triangle 134"/>
          <p:cNvSpPr>
            <a:spLocks noChangeArrowheads="1"/>
          </p:cNvSpPr>
          <p:nvPr/>
        </p:nvSpPr>
        <p:spPr bwMode="auto">
          <a:xfrm flipV="1">
            <a:off x="1547853" y="2330226"/>
            <a:ext cx="351000" cy="24923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vert="horz"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313132">
                    <a:lumMod val="50000"/>
                  </a:srgbClr>
                </a:solidFill>
                <a:cs typeface="Times New Roman" panose="02020603050405020304" pitchFamily="18" charset="0"/>
              </a:rPr>
              <a:t>ТВП</a:t>
            </a:r>
            <a:endParaRPr lang="uk-UA" sz="800" b="1" dirty="0">
              <a:solidFill>
                <a:srgbClr val="313132">
                  <a:lumMod val="50000"/>
                </a:srgbClr>
              </a:solidFill>
              <a:cs typeface="Times New Roman" panose="02020603050405020304" pitchFamily="18" charset="0"/>
            </a:endParaRPr>
          </a:p>
        </p:txBody>
      </p:sp>
      <p:grpSp>
        <p:nvGrpSpPr>
          <p:cNvPr id="247" name="Group 246"/>
          <p:cNvGrpSpPr/>
          <p:nvPr/>
        </p:nvGrpSpPr>
        <p:grpSpPr>
          <a:xfrm>
            <a:off x="1052735" y="5184378"/>
            <a:ext cx="4536505" cy="1373463"/>
            <a:chOff x="1052735" y="5724128"/>
            <a:chExt cx="4536505" cy="1373463"/>
          </a:xfrm>
        </p:grpSpPr>
        <p:sp>
          <p:nvSpPr>
            <p:cNvPr id="71" name="TextBox 70"/>
            <p:cNvSpPr txBox="1"/>
            <p:nvPr/>
          </p:nvSpPr>
          <p:spPr>
            <a:xfrm>
              <a:off x="1484785" y="6194254"/>
              <a:ext cx="140867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800" b="1" dirty="0" smtClean="0">
                  <a:solidFill>
                    <a:prstClr val="black"/>
                  </a:solidFill>
                </a:rPr>
                <a:t>Джерело викидів</a:t>
              </a:r>
              <a:endParaRPr lang="en-GB" sz="800" b="1" dirty="0">
                <a:solidFill>
                  <a:prstClr val="black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484785" y="6572728"/>
              <a:ext cx="140867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800" b="1" dirty="0" smtClean="0">
                  <a:solidFill>
                    <a:prstClr val="black"/>
                  </a:solidFill>
                </a:rPr>
                <a:t>Точка викидів</a:t>
              </a:r>
              <a:endParaRPr lang="en-GB" sz="800" b="1" dirty="0">
                <a:solidFill>
                  <a:prstClr val="black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86122" y="5724128"/>
              <a:ext cx="17031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800" b="1" dirty="0" smtClean="0">
                  <a:solidFill>
                    <a:prstClr val="black"/>
                  </a:solidFill>
                </a:rPr>
                <a:t>Засіб вимірювальної </a:t>
              </a:r>
              <a:br>
                <a:rPr lang="uk-UA" sz="800" b="1" dirty="0" smtClean="0">
                  <a:solidFill>
                    <a:prstClr val="black"/>
                  </a:solidFill>
                </a:rPr>
              </a:br>
              <a:r>
                <a:rPr lang="uk-UA" sz="800" b="1" dirty="0" smtClean="0">
                  <a:solidFill>
                    <a:prstClr val="black"/>
                  </a:solidFill>
                </a:rPr>
                <a:t>техніки</a:t>
              </a:r>
              <a:endParaRPr lang="en-GB" sz="800" b="1" dirty="0">
                <a:solidFill>
                  <a:prstClr val="black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91178" y="6117482"/>
              <a:ext cx="140867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800" b="1" dirty="0" smtClean="0">
                  <a:solidFill>
                    <a:prstClr val="black"/>
                  </a:solidFill>
                </a:rPr>
                <a:t>Матеріальний потік</a:t>
              </a:r>
              <a:endParaRPr lang="en-GB" sz="800" b="1" dirty="0">
                <a:solidFill>
                  <a:prstClr val="black"/>
                </a:solidFill>
              </a:endParaRPr>
            </a:p>
          </p:txBody>
        </p:sp>
        <p:sp>
          <p:nvSpPr>
            <p:cNvPr id="75" name="Oval 74"/>
            <p:cNvSpPr>
              <a:spLocks noChangeAspect="1"/>
            </p:cNvSpPr>
            <p:nvPr/>
          </p:nvSpPr>
          <p:spPr bwMode="auto">
            <a:xfrm>
              <a:off x="1124745" y="6194253"/>
              <a:ext cx="288000" cy="288000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err="1" smtClean="0">
                  <a:solidFill>
                    <a:srgbClr val="000000"/>
                  </a:solidFill>
                  <a:cs typeface="Arial"/>
                </a:rPr>
                <a:t>ДВ</a:t>
              </a: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uk-UA" sz="8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nn-NO" sz="800" dirty="0" smtClean="0">
                  <a:solidFill>
                    <a:srgbClr val="000000"/>
                  </a:solidFill>
                  <a:cs typeface="Arial"/>
                </a:rPr>
                <a:t>xx</a:t>
              </a:r>
              <a:endParaRPr lang="nn-NO" sz="800" dirty="0">
                <a:solidFill>
                  <a:prstClr val="black"/>
                </a:solidFill>
              </a:endParaRPr>
            </a:p>
          </p:txBody>
        </p:sp>
        <p:sp>
          <p:nvSpPr>
            <p:cNvPr id="76" name="Oval 75"/>
            <p:cNvSpPr>
              <a:spLocks noChangeAspect="1"/>
            </p:cNvSpPr>
            <p:nvPr/>
          </p:nvSpPr>
          <p:spPr bwMode="auto">
            <a:xfrm>
              <a:off x="1124744" y="6558129"/>
              <a:ext cx="288000" cy="288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r>
                <a:rPr lang="nn-NO" sz="800" dirty="0" smtClean="0">
                  <a:solidFill>
                    <a:srgbClr val="000000"/>
                  </a:solidFill>
                  <a:cs typeface="Arial"/>
                </a:rPr>
                <a:t>xx</a:t>
              </a:r>
              <a:endParaRPr lang="nn-NO" sz="800" dirty="0">
                <a:solidFill>
                  <a:prstClr val="black"/>
                </a:solidFill>
              </a:endParaRPr>
            </a:p>
          </p:txBody>
        </p:sp>
        <p:sp>
          <p:nvSpPr>
            <p:cNvPr id="77" name="Oval 76"/>
            <p:cNvSpPr>
              <a:spLocks noChangeAspect="1"/>
            </p:cNvSpPr>
            <p:nvPr/>
          </p:nvSpPr>
          <p:spPr bwMode="auto">
            <a:xfrm>
              <a:off x="3498093" y="6086307"/>
              <a:ext cx="288000" cy="288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err="1" smtClean="0">
                  <a:solidFill>
                    <a:prstClr val="white"/>
                  </a:solidFill>
                  <a:cs typeface="Arial"/>
                </a:rPr>
                <a:t>П</a:t>
              </a:r>
              <a:r>
                <a:rPr lang="uk-UA" sz="800" dirty="0" err="1" smtClean="0">
                  <a:solidFill>
                    <a:prstClr val="white"/>
                  </a:solidFill>
                  <a:cs typeface="Arial"/>
                </a:rPr>
                <a:t>хх</a:t>
              </a:r>
              <a:endParaRPr lang="nn-NO" sz="800" dirty="0">
                <a:solidFill>
                  <a:prstClr val="white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869125" y="6548287"/>
              <a:ext cx="131971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800" b="1" dirty="0" smtClean="0">
                  <a:solidFill>
                    <a:prstClr val="black"/>
                  </a:solidFill>
                </a:rPr>
                <a:t>Точка відбору проб</a:t>
              </a:r>
              <a:endParaRPr lang="uk-UA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1052735" y="5867624"/>
              <a:ext cx="432048" cy="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1628800" y="5734687"/>
              <a:ext cx="10435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800" b="1" dirty="0" smtClean="0">
                  <a:solidFill>
                    <a:prstClr val="black"/>
                  </a:solidFill>
                </a:rPr>
                <a:t>Межі установки</a:t>
              </a:r>
              <a:endParaRPr lang="en-GB" sz="800" b="1" dirty="0">
                <a:solidFill>
                  <a:prstClr val="black"/>
                </a:solidFill>
              </a:endParaRPr>
            </a:p>
          </p:txBody>
        </p:sp>
        <p:sp>
          <p:nvSpPr>
            <p:cNvPr id="185" name="Овал 281">
              <a:extLst>
                <a:ext uri="{FF2B5EF4-FFF2-40B4-BE49-F238E27FC236}">
                  <a16:creationId xmlns="" xmlns:a16="http://schemas.microsoft.com/office/drawing/2014/main" id="{84048558-7B2C-D845-97CB-28D739965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4720" y="5728971"/>
              <a:ext cx="288000" cy="288000"/>
            </a:xfrm>
            <a:prstGeom prst="ellipse">
              <a:avLst/>
            </a:prstGeom>
            <a:solidFill>
              <a:schemeClr val="accent2">
                <a:lumMod val="50000"/>
                <a:lumOff val="5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/>
              <a:r>
                <a:rPr lang="uk-UA" sz="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ЗВТ</a:t>
              </a:r>
            </a:p>
            <a:p>
              <a:pPr algn="ctr"/>
              <a:r>
                <a:rPr lang="uk-UA" sz="800" dirty="0" err="1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хх</a:t>
              </a:r>
              <a:endParaRPr lang="uk-UA" sz="800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237" name="Isosceles Triangle 134"/>
            <p:cNvSpPr>
              <a:spLocks noChangeArrowheads="1"/>
            </p:cNvSpPr>
            <p:nvPr/>
          </p:nvSpPr>
          <p:spPr bwMode="auto">
            <a:xfrm flipV="1">
              <a:off x="3460750" y="6535967"/>
              <a:ext cx="351000" cy="249231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vert="horz" wrap="non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smtClean="0">
                  <a:solidFill>
                    <a:srgbClr val="313132">
                      <a:lumMod val="50000"/>
                    </a:srgbClr>
                  </a:solidFill>
                  <a:cs typeface="Times New Roman" panose="02020603050405020304" pitchFamily="18" charset="0"/>
                </a:rPr>
                <a:t>ТВП</a:t>
              </a:r>
              <a:endParaRPr lang="uk-UA" sz="800" b="1" dirty="0">
                <a:solidFill>
                  <a:srgbClr val="313132">
                    <a:lumMod val="50000"/>
                  </a:srgbClr>
                </a:solidFill>
                <a:cs typeface="Times New Roman" panose="02020603050405020304" pitchFamily="18" charset="0"/>
              </a:endParaRPr>
            </a:p>
          </p:txBody>
        </p:sp>
        <p:grpSp>
          <p:nvGrpSpPr>
            <p:cNvPr id="240" name="Group 95"/>
            <p:cNvGrpSpPr/>
            <p:nvPr/>
          </p:nvGrpSpPr>
          <p:grpSpPr>
            <a:xfrm>
              <a:off x="3251643" y="6966855"/>
              <a:ext cx="690076" cy="91171"/>
              <a:chOff x="5297604" y="3173518"/>
              <a:chExt cx="690076" cy="91171"/>
            </a:xfrm>
          </p:grpSpPr>
          <p:sp>
            <p:nvSpPr>
              <p:cNvPr id="242" name="Овал 287"/>
              <p:cNvSpPr/>
              <p:nvPr/>
            </p:nvSpPr>
            <p:spPr>
              <a:xfrm>
                <a:off x="5297604" y="3173518"/>
                <a:ext cx="90000" cy="83077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sp>
            <p:nvSpPr>
              <p:cNvPr id="243" name="Овал 288"/>
              <p:cNvSpPr/>
              <p:nvPr/>
            </p:nvSpPr>
            <p:spPr>
              <a:xfrm flipV="1">
                <a:off x="5897680" y="3181612"/>
                <a:ext cx="90000" cy="83077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/>
              </a:p>
            </p:txBody>
          </p:sp>
          <p:cxnSp>
            <p:nvCxnSpPr>
              <p:cNvPr id="244" name="Прямая соединительная линия 290"/>
              <p:cNvCxnSpPr/>
              <p:nvPr/>
            </p:nvCxnSpPr>
            <p:spPr>
              <a:xfrm>
                <a:off x="5342604" y="3257279"/>
                <a:ext cx="600076" cy="10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Прямая соединительная линия 290"/>
              <p:cNvCxnSpPr/>
              <p:nvPr/>
            </p:nvCxnSpPr>
            <p:spPr>
              <a:xfrm>
                <a:off x="5348954" y="3181079"/>
                <a:ext cx="600076" cy="10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6" name="TextBox 245"/>
            <p:cNvSpPr txBox="1"/>
            <p:nvPr/>
          </p:nvSpPr>
          <p:spPr>
            <a:xfrm>
              <a:off x="3971723" y="6882147"/>
              <a:ext cx="131971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800" b="1" dirty="0" smtClean="0">
                  <a:solidFill>
                    <a:prstClr val="black"/>
                  </a:solidFill>
                </a:rPr>
                <a:t>Конвеєр</a:t>
              </a:r>
              <a:endParaRPr lang="uk-UA" sz="800" b="1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253" name="Straight Arrow Connector 252"/>
          <p:cNvCxnSpPr/>
          <p:nvPr/>
        </p:nvCxnSpPr>
        <p:spPr>
          <a:xfrm>
            <a:off x="282874" y="2501232"/>
            <a:ext cx="216024" cy="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Arrow Connector 254"/>
          <p:cNvCxnSpPr/>
          <p:nvPr/>
        </p:nvCxnSpPr>
        <p:spPr>
          <a:xfrm>
            <a:off x="279700" y="2175098"/>
            <a:ext cx="216024" cy="0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Straight Arrow Connector 255"/>
          <p:cNvCxnSpPr/>
          <p:nvPr/>
        </p:nvCxnSpPr>
        <p:spPr>
          <a:xfrm>
            <a:off x="304078" y="3491880"/>
            <a:ext cx="216024" cy="0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Arrow Connector 256"/>
          <p:cNvCxnSpPr/>
          <p:nvPr/>
        </p:nvCxnSpPr>
        <p:spPr>
          <a:xfrm>
            <a:off x="294552" y="4355976"/>
            <a:ext cx="216024" cy="0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72</Words>
  <Application>Microsoft Office PowerPoint</Application>
  <PresentationFormat>On-screen Show (4:3)</PresentationFormat>
  <Paragraphs>55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Vlad</dc:creator>
  <cp:lastModifiedBy>Vlad</cp:lastModifiedBy>
  <cp:revision>50</cp:revision>
  <dcterms:created xsi:type="dcterms:W3CDTF">2019-03-27T12:19:39Z</dcterms:created>
  <dcterms:modified xsi:type="dcterms:W3CDTF">2019-03-29T15:23:23Z</dcterms:modified>
</cp:coreProperties>
</file>